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9" r:id="rId10"/>
    <p:sldId id="270" r:id="rId11"/>
    <p:sldId id="271"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2" d="100"/>
          <a:sy n="162" d="100"/>
        </p:scale>
        <p:origin x="25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208682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B1D944-11A1-42F6-9B79-9710AE103087}" type="datetimeFigureOut">
              <a:rPr lang="el-GR" smtClean="0"/>
              <a:t>14/11/2024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265261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342035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476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417403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1166766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624645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117939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340145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75092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296130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B1D944-11A1-42F6-9B79-9710AE103087}" type="datetimeFigureOut">
              <a:rPr lang="el-GR" smtClean="0"/>
              <a:t>14/11/2024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212282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B1D944-11A1-42F6-9B79-9710AE103087}" type="datetimeFigureOut">
              <a:rPr lang="el-GR" smtClean="0"/>
              <a:t>14/11/2024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312808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329535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332734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0B1D944-11A1-42F6-9B79-9710AE103087}" type="datetimeFigureOut">
              <a:rPr lang="el-GR" smtClean="0"/>
              <a:t>14/11/2024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280549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B1D944-11A1-42F6-9B79-9710AE103087}" type="datetimeFigureOut">
              <a:rPr lang="el-GR" smtClean="0"/>
              <a:t>14/11/2024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3B87F05-041C-4843-AB3F-EEBA662955B6}" type="slidenum">
              <a:rPr lang="el-GR" smtClean="0"/>
              <a:t>‹#›</a:t>
            </a:fld>
            <a:endParaRPr lang="el-GR"/>
          </a:p>
        </p:txBody>
      </p:sp>
    </p:spTree>
    <p:extLst>
      <p:ext uri="{BB962C8B-B14F-4D97-AF65-F5344CB8AC3E}">
        <p14:creationId xmlns:p14="http://schemas.microsoft.com/office/powerpoint/2010/main" val="328302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0B1D944-11A1-42F6-9B79-9710AE103087}" type="datetimeFigureOut">
              <a:rPr lang="el-GR" smtClean="0"/>
              <a:t>14/11/2024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3B87F05-041C-4843-AB3F-EEBA662955B6}" type="slidenum">
              <a:rPr lang="el-GR" smtClean="0"/>
              <a:t>‹#›</a:t>
            </a:fld>
            <a:endParaRPr lang="el-GR"/>
          </a:p>
        </p:txBody>
      </p:sp>
    </p:spTree>
    <p:extLst>
      <p:ext uri="{BB962C8B-B14F-4D97-AF65-F5344CB8AC3E}">
        <p14:creationId xmlns:p14="http://schemas.microsoft.com/office/powerpoint/2010/main" val="37117056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3040" y="0"/>
            <a:ext cx="3429000" cy="3429000"/>
          </a:xfrm>
          <a:prstGeom prst="rect">
            <a:avLst/>
          </a:prstGeom>
        </p:spPr>
      </p:pic>
      <p:pic>
        <p:nvPicPr>
          <p:cNvPr id="5" name="Picture 4"/>
          <p:cNvPicPr>
            <a:picLocks noChangeAspect="1"/>
          </p:cNvPicPr>
          <p:nvPr/>
        </p:nvPicPr>
        <p:blipFill>
          <a:blip r:embed="rId3"/>
          <a:stretch>
            <a:fillRect/>
          </a:stretch>
        </p:blipFill>
        <p:spPr>
          <a:xfrm>
            <a:off x="7415489" y="188780"/>
            <a:ext cx="4259334" cy="2589816"/>
          </a:xfrm>
          <a:prstGeom prst="rect">
            <a:avLst/>
          </a:prstGeom>
        </p:spPr>
      </p:pic>
      <p:sp>
        <p:nvSpPr>
          <p:cNvPr id="2" name="Title 1"/>
          <p:cNvSpPr>
            <a:spLocks noGrp="1"/>
          </p:cNvSpPr>
          <p:nvPr>
            <p:ph type="title" idx="4294967295"/>
          </p:nvPr>
        </p:nvSpPr>
        <p:spPr>
          <a:xfrm>
            <a:off x="1504336" y="3082412"/>
            <a:ext cx="8824913" cy="1499911"/>
          </a:xfrm>
        </p:spPr>
        <p:txBody>
          <a:bodyPr>
            <a:normAutofit fontScale="90000"/>
          </a:bodyPr>
          <a:lstStyle/>
          <a:p>
            <a:pPr lvl="0" algn="ctr">
              <a:spcBef>
                <a:spcPts val="1000"/>
              </a:spcBef>
              <a:buClr>
                <a:srgbClr val="1E5155">
                  <a:lumMod val="40000"/>
                  <a:lumOff val="60000"/>
                </a:srgbClr>
              </a:buClr>
              <a:buSzPct val="80000"/>
            </a:pPr>
            <a:r>
              <a:rPr lang="en-US" dirty="0" smtClean="0"/>
              <a:t/>
            </a:r>
            <a:br>
              <a:rPr lang="en-US" dirty="0" smtClean="0"/>
            </a:br>
            <a:r>
              <a:rPr lang="en-US" sz="2800" dirty="0" smtClean="0">
                <a:solidFill>
                  <a:prstClr val="white"/>
                </a:solidFill>
                <a:latin typeface="Arial Black" panose="020B0A04020102020204" pitchFamily="34" charset="0"/>
              </a:rPr>
              <a:t>Green</a:t>
            </a:r>
            <a:r>
              <a:rPr lang="el-GR" sz="2800" dirty="0" smtClean="0">
                <a:solidFill>
                  <a:prstClr val="white"/>
                </a:solidFill>
                <a:latin typeface="Arial Black" panose="020B0A04020102020204" pitchFamily="34" charset="0"/>
              </a:rPr>
              <a:t> </a:t>
            </a:r>
            <a:r>
              <a:rPr lang="el-GR" sz="2800" dirty="0">
                <a:solidFill>
                  <a:prstClr val="white"/>
                </a:solidFill>
                <a:latin typeface="Arial Black" panose="020B0A04020102020204" pitchFamily="34" charset="0"/>
              </a:rPr>
              <a:t>Recycle</a:t>
            </a:r>
            <a:r>
              <a:rPr lang="el-GR" sz="2800" dirty="0" smtClean="0">
                <a:solidFill>
                  <a:prstClr val="white"/>
                </a:solidFill>
                <a:latin typeface="Arial Black" panose="020B0A04020102020204" pitchFamily="34" charset="0"/>
              </a:rPr>
              <a:t>:</a:t>
            </a:r>
            <a:r>
              <a:rPr lang="en-US" sz="2800" dirty="0">
                <a:latin typeface="Arial Black" panose="020B0A04020102020204" pitchFamily="34" charset="0"/>
              </a:rPr>
              <a:t> An App for Sustainable Recycling on Campus</a:t>
            </a:r>
            <a:r>
              <a:rPr lang="el-GR" sz="2800" dirty="0">
                <a:solidFill>
                  <a:prstClr val="white"/>
                </a:solidFill>
                <a:latin typeface="Arial Black" panose="020B0A04020102020204" pitchFamily="34" charset="0"/>
              </a:rPr>
              <a:t/>
            </a:r>
            <a:br>
              <a:rPr lang="el-GR" sz="2800" dirty="0">
                <a:solidFill>
                  <a:prstClr val="white"/>
                </a:solidFill>
                <a:latin typeface="Arial Black" panose="020B0A04020102020204" pitchFamily="34" charset="0"/>
              </a:rPr>
            </a:br>
            <a:endParaRPr lang="el-GR" dirty="0">
              <a:latin typeface="Arial Black" panose="020B0A04020102020204" pitchFamily="34" charset="0"/>
            </a:endParaRPr>
          </a:p>
        </p:txBody>
      </p:sp>
      <p:sp>
        <p:nvSpPr>
          <p:cNvPr id="3" name="Subtitle 2"/>
          <p:cNvSpPr>
            <a:spLocks noGrp="1"/>
          </p:cNvSpPr>
          <p:nvPr>
            <p:ph type="body" sz="half" idx="4294967295"/>
          </p:nvPr>
        </p:nvSpPr>
        <p:spPr>
          <a:xfrm>
            <a:off x="377559" y="4837471"/>
            <a:ext cx="8824913" cy="1132676"/>
          </a:xfrm>
        </p:spPr>
        <p:txBody>
          <a:bodyPr>
            <a:normAutofit lnSpcReduction="10000"/>
          </a:bodyPr>
          <a:lstStyle/>
          <a:p>
            <a:pPr marL="0" indent="0">
              <a:buNone/>
            </a:pPr>
            <a:r>
              <a:rPr lang="en-US" sz="1200" dirty="0" smtClean="0">
                <a:latin typeface="Arial Black" panose="020B0A04020102020204" pitchFamily="34" charset="0"/>
              </a:rPr>
              <a:t>VASILHS DOULOS </a:t>
            </a:r>
            <a:endParaRPr lang="en-US" sz="1200" dirty="0">
              <a:latin typeface="Arial Black" panose="020B0A04020102020204" pitchFamily="34" charset="0"/>
            </a:endParaRPr>
          </a:p>
          <a:p>
            <a:pPr marL="0" indent="0">
              <a:buNone/>
            </a:pPr>
            <a:r>
              <a:rPr lang="en-US" sz="1200" dirty="0" smtClean="0">
                <a:latin typeface="Arial Black" panose="020B0A04020102020204" pitchFamily="34" charset="0"/>
              </a:rPr>
              <a:t>NIKOLAOS MYTHIS</a:t>
            </a:r>
          </a:p>
          <a:p>
            <a:pPr marL="0" indent="0">
              <a:buNone/>
            </a:pPr>
            <a:r>
              <a:rPr lang="en-US" sz="1200" dirty="0" smtClean="0">
                <a:latin typeface="Arial Black" panose="020B0A04020102020204" pitchFamily="34" charset="0"/>
              </a:rPr>
              <a:t>GIORGOS GERAKIOS</a:t>
            </a:r>
          </a:p>
          <a:p>
            <a:pPr marL="0" indent="0">
              <a:buNone/>
            </a:pPr>
            <a:r>
              <a:rPr lang="en-US" sz="1200" dirty="0" smtClean="0">
                <a:latin typeface="Arial Black" panose="020B0A04020102020204" pitchFamily="34" charset="0"/>
              </a:rPr>
              <a:t>VASILHS KOYTOYZOS</a:t>
            </a:r>
          </a:p>
          <a:p>
            <a:pPr marL="0" indent="0">
              <a:buNone/>
            </a:pPr>
            <a:endParaRPr lang="en-US" sz="1200" dirty="0" smtClean="0">
              <a:latin typeface="Arial Black" panose="020B0A04020102020204" pitchFamily="34" charset="0"/>
            </a:endParaRPr>
          </a:p>
        </p:txBody>
      </p:sp>
    </p:spTree>
    <p:extLst>
      <p:ext uri="{BB962C8B-B14F-4D97-AF65-F5344CB8AC3E}">
        <p14:creationId xmlns:p14="http://schemas.microsoft.com/office/powerpoint/2010/main" val="2782025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Arial Black" panose="020B0A04020102020204" pitchFamily="34" charset="0"/>
              </a:rPr>
              <a:t>Implementation Plan for the </a:t>
            </a:r>
            <a:r>
              <a:rPr lang="el-GR" sz="3200" dirty="0" smtClean="0">
                <a:latin typeface="Arial Black" panose="020B0A04020102020204" pitchFamily="34" charset="0"/>
              </a:rPr>
              <a:t>Green </a:t>
            </a:r>
            <a:r>
              <a:rPr lang="el-GR" sz="3200" dirty="0">
                <a:latin typeface="Arial Black" panose="020B0A04020102020204" pitchFamily="34" charset="0"/>
              </a:rPr>
              <a:t>Recycle</a:t>
            </a: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Design &amp; Research:</a:t>
            </a:r>
            <a:r>
              <a:rPr lang="en-US" dirty="0">
                <a:latin typeface="Arial" panose="020B0604020202020204" pitchFamily="34" charset="0"/>
                <a:cs typeface="Arial" panose="020B0604020202020204" pitchFamily="34" charset="0"/>
              </a:rPr>
              <a:t> Analysis of requirements and definition of key </a:t>
            </a:r>
            <a:r>
              <a:rPr lang="en-US" dirty="0" smtClean="0">
                <a:latin typeface="Arial" panose="020B0604020202020204" pitchFamily="34" charset="0"/>
                <a:cs typeface="Arial" panose="020B0604020202020204" pitchFamily="34" charset="0"/>
              </a:rPr>
              <a:t>features</a:t>
            </a:r>
          </a:p>
          <a:p>
            <a:r>
              <a:rPr lang="en-US" b="1" dirty="0">
                <a:latin typeface="Arial" panose="020B0604020202020204" pitchFamily="34" charset="0"/>
                <a:cs typeface="Arial" panose="020B0604020202020204" pitchFamily="34" charset="0"/>
              </a:rPr>
              <a:t>Prototype Development:</a:t>
            </a:r>
            <a:r>
              <a:rPr lang="en-US" dirty="0">
                <a:latin typeface="Arial" panose="020B0604020202020204" pitchFamily="34" charset="0"/>
                <a:cs typeface="Arial" panose="020B0604020202020204" pitchFamily="34" charset="0"/>
              </a:rPr>
              <a:t> Creation of frontend using Flutter or React Native, backend development with Node.js or Python, and database setup (Firebase</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Testing &amp; Optimization:</a:t>
            </a:r>
            <a:r>
              <a:rPr lang="en-US" dirty="0">
                <a:latin typeface="Arial" panose="020B0604020202020204" pitchFamily="34" charset="0"/>
                <a:cs typeface="Arial" panose="020B0604020202020204" pitchFamily="34" charset="0"/>
              </a:rPr>
              <a:t> Real-world testing and functionality checks, bug fixing, and user experience </a:t>
            </a:r>
            <a:r>
              <a:rPr lang="en-US" dirty="0" smtClean="0">
                <a:latin typeface="Arial" panose="020B0604020202020204" pitchFamily="34" charset="0"/>
                <a:cs typeface="Arial" panose="020B0604020202020204" pitchFamily="34" charset="0"/>
              </a:rPr>
              <a:t>improvement</a:t>
            </a:r>
          </a:p>
          <a:p>
            <a:r>
              <a:rPr lang="en-US" b="1" dirty="0">
                <a:latin typeface="Arial" panose="020B0604020202020204" pitchFamily="34" charset="0"/>
                <a:cs typeface="Arial" panose="020B0604020202020204" pitchFamily="34" charset="0"/>
              </a:rPr>
              <a:t>Launch &amp; Presentation:</a:t>
            </a:r>
            <a:r>
              <a:rPr lang="en-US" dirty="0">
                <a:latin typeface="Arial" panose="020B0604020202020204" pitchFamily="34" charset="0"/>
                <a:cs typeface="Arial" panose="020B0604020202020204" pitchFamily="34" charset="0"/>
              </a:rPr>
              <a:t> App release on App Store/Google </a:t>
            </a:r>
            <a:r>
              <a:rPr lang="en-US" dirty="0" smtClean="0">
                <a:latin typeface="Arial" panose="020B0604020202020204" pitchFamily="34" charset="0"/>
                <a:cs typeface="Arial" panose="020B0604020202020204" pitchFamily="34" charset="0"/>
              </a:rPr>
              <a:t>Play</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54406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Arial Black" panose="020B0A04020102020204" pitchFamily="34" charset="0"/>
              </a:rPr>
              <a:t>Conclusion</a:t>
            </a:r>
            <a:endParaRPr lang="el-GR" sz="3200"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The 'Green Recycle' app offers an innovative and practical solution for promoting recycling on campus. With features such as the digital recycling map, interactive guide, and rewards system, it aims to increase participation and raise student awareness about sustainability. Its adoption will help reduce waste and strengthen the green culture at the university, supporting the Sustainable Development Goals and creating a more eco-friendly learning environment</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6940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306" y="524985"/>
            <a:ext cx="8946541" cy="4195481"/>
          </a:xfrm>
        </p:spPr>
        <p:txBody>
          <a:bodyPr/>
          <a:lstStyle/>
          <a:p>
            <a:r>
              <a:rPr lang="en-US" dirty="0">
                <a:latin typeface="Arial" panose="020B0604020202020204" pitchFamily="34" charset="0"/>
                <a:cs typeface="Arial" panose="020B0604020202020204" pitchFamily="34" charset="0"/>
              </a:rPr>
              <a:t>Thank you for your attention. We believe that the 'Green Recycle' app has the potential to make a difference on our campus, promoting recycling and sustainability. Together, we can build a greener and more responsible future</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2253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PROBLEM: Recycling on campus is inefficient, and many students do not know how to recycle correctly</a:t>
            </a:r>
            <a:endParaRPr lang="el-GR" b="1" i="1" u="sng"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566985" y="3356733"/>
            <a:ext cx="3854522" cy="2524924"/>
          </a:xfrm>
          <a:prstGeom prst="rect">
            <a:avLst/>
          </a:prstGeom>
        </p:spPr>
      </p:pic>
      <p:sp>
        <p:nvSpPr>
          <p:cNvPr id="5" name="Rectangle 1"/>
          <p:cNvSpPr>
            <a:spLocks noGrp="1" noChangeArrowheads="1"/>
          </p:cNvSpPr>
          <p:nvPr>
            <p:ph type="title"/>
          </p:nvPr>
        </p:nvSpPr>
        <p:spPr bwMode="auto">
          <a:xfrm>
            <a:off x="2300749" y="710298"/>
            <a:ext cx="655418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l-GR" sz="3200" b="1" dirty="0">
                <a:solidFill>
                  <a:schemeClr val="tx1"/>
                </a:solidFill>
                <a:latin typeface="Arial" panose="020B0604020202020204" pitchFamily="34" charset="0"/>
                <a:cs typeface="Arial" panose="020B0604020202020204" pitchFamily="34" charset="0"/>
              </a:rPr>
              <a:t>I</a:t>
            </a:r>
            <a:r>
              <a:rPr kumimoji="0" lang="el-GR" altLang="el-GR" sz="3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NTRODUCTION</a:t>
            </a:r>
            <a:endParaRPr kumimoji="0" lang="el-GR" altLang="el-GR" sz="3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28890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Arial Black" panose="020B0A04020102020204" pitchFamily="34" charset="0"/>
              </a:rPr>
              <a:t>SOLUTION</a:t>
            </a:r>
            <a:endParaRPr lang="el-GR" sz="3200"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Green </a:t>
            </a:r>
            <a:r>
              <a:rPr lang="en-US" dirty="0">
                <a:latin typeface="Arial" panose="020B0604020202020204" pitchFamily="34" charset="0"/>
                <a:cs typeface="Arial" panose="020B0604020202020204" pitchFamily="34" charset="0"/>
              </a:rPr>
              <a:t>Recycle is an app that helps students locate recycling points, learn how to recycle properly, and earn rewards for their </a:t>
            </a:r>
            <a:r>
              <a:rPr lang="en-US" dirty="0" smtClean="0">
                <a:latin typeface="Arial" panose="020B0604020202020204" pitchFamily="34" charset="0"/>
                <a:cs typeface="Arial" panose="020B0604020202020204" pitchFamily="34" charset="0"/>
              </a:rPr>
              <a:t>actions</a:t>
            </a:r>
          </a:p>
          <a:p>
            <a:r>
              <a:rPr lang="en-US" dirty="0">
                <a:latin typeface="Arial" panose="020B0604020202020204" pitchFamily="34" charset="0"/>
                <a:cs typeface="Arial" panose="020B0604020202020204" pitchFamily="34" charset="0"/>
              </a:rPr>
              <a:t>Our logo</a:t>
            </a:r>
            <a:endParaRPr lang="el-G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479304" y="3746091"/>
            <a:ext cx="2015888" cy="1994964"/>
          </a:xfrm>
          <a:prstGeom prst="rect">
            <a:avLst/>
          </a:prstGeom>
        </p:spPr>
      </p:pic>
    </p:spTree>
    <p:extLst>
      <p:ext uri="{BB962C8B-B14F-4D97-AF65-F5344CB8AC3E}">
        <p14:creationId xmlns:p14="http://schemas.microsoft.com/office/powerpoint/2010/main" val="2478038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Arial Black" panose="020B0A04020102020204" pitchFamily="34" charset="0"/>
              </a:rPr>
              <a:t>Key </a:t>
            </a:r>
            <a:r>
              <a:rPr lang="en-US" sz="3200" dirty="0" smtClean="0">
                <a:latin typeface="Arial Black" panose="020B0A04020102020204" pitchFamily="34" charset="0"/>
              </a:rPr>
              <a:t>Features</a:t>
            </a:r>
            <a:r>
              <a:rPr lang="el-GR" dirty="0"/>
              <a:t/>
            </a:r>
            <a:br>
              <a:rPr lang="el-GR" dirty="0"/>
            </a:br>
            <a:r>
              <a:rPr lang="el-GR" dirty="0"/>
              <a:t/>
            </a:r>
            <a:br>
              <a:rPr lang="el-GR" dirty="0"/>
            </a:br>
            <a:endParaRPr lang="el-GR"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Digital </a:t>
            </a:r>
            <a:r>
              <a:rPr lang="en-US" dirty="0">
                <a:latin typeface="Arial" panose="020B0604020202020204" pitchFamily="34" charset="0"/>
                <a:cs typeface="Arial" panose="020B0604020202020204" pitchFamily="34" charset="0"/>
              </a:rPr>
              <a:t>Recycling Map</a:t>
            </a:r>
            <a:endParaRPr lang="el-GR"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Recycling </a:t>
            </a:r>
            <a:r>
              <a:rPr lang="en-US" dirty="0">
                <a:latin typeface="Arial" panose="020B0604020202020204" pitchFamily="34" charset="0"/>
                <a:cs typeface="Arial" panose="020B0604020202020204" pitchFamily="34" charset="0"/>
              </a:rPr>
              <a:t>Guide with barcode scanning</a:t>
            </a:r>
            <a:endParaRPr lang="el-GR"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Reward </a:t>
            </a:r>
            <a:r>
              <a:rPr lang="en-US" dirty="0">
                <a:latin typeface="Arial" panose="020B0604020202020204" pitchFamily="34" charset="0"/>
                <a:cs typeface="Arial" panose="020B0604020202020204" pitchFamily="34" charset="0"/>
              </a:rPr>
              <a:t>System for recycling actions</a:t>
            </a:r>
            <a:endParaRPr lang="el-GR"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Educational </a:t>
            </a:r>
            <a:r>
              <a:rPr lang="en-US" dirty="0">
                <a:latin typeface="Arial" panose="020B0604020202020204" pitchFamily="34" charset="0"/>
                <a:cs typeface="Arial" panose="020B0604020202020204" pitchFamily="34" charset="0"/>
              </a:rPr>
              <a:t>material and quizzes for awareness</a:t>
            </a:r>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Recycling</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Reminders</a:t>
            </a:r>
            <a:r>
              <a:rPr lang="el-GR" dirty="0" smtClean="0">
                <a:latin typeface="Arial" panose="020B0604020202020204" pitchFamily="34" charset="0"/>
                <a:cs typeface="Arial" panose="020B0604020202020204" pitchFamily="34" charset="0"/>
              </a:rPr>
              <a:t>)</a:t>
            </a:r>
          </a:p>
          <a:p>
            <a:r>
              <a:rPr lang="el-GR"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Interactive Recycling Guide</a:t>
            </a:r>
            <a:r>
              <a:rPr lang="en-US" dirty="0" smtClean="0">
                <a:latin typeface="Arial" panose="020B0604020202020204" pitchFamily="34" charset="0"/>
                <a:cs typeface="Arial" panose="020B0604020202020204" pitchFamily="34" charset="0"/>
              </a:rPr>
              <a:t>)</a:t>
            </a:r>
            <a:endParaRPr lang="el-GR" dirty="0" smtClean="0">
              <a:latin typeface="Arial" panose="020B0604020202020204" pitchFamily="34" charset="0"/>
              <a:cs typeface="Arial" panose="020B0604020202020204" pitchFamily="34" charset="0"/>
            </a:endParaRPr>
          </a:p>
          <a:p>
            <a:r>
              <a:rPr lang="el-GR" dirty="0" smtClean="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Recycling</a:t>
            </a:r>
            <a:r>
              <a:rPr lang="el-GR" dirty="0">
                <a:latin typeface="Arial" panose="020B0604020202020204" pitchFamily="34" charset="0"/>
                <a:cs typeface="Arial" panose="020B0604020202020204" pitchFamily="34" charset="0"/>
              </a:rPr>
              <a:t> </a:t>
            </a:r>
            <a:r>
              <a:rPr lang="el-GR" dirty="0" err="1">
                <a:latin typeface="Arial" panose="020B0604020202020204" pitchFamily="34" charset="0"/>
                <a:cs typeface="Arial" panose="020B0604020202020204" pitchFamily="34" charset="0"/>
              </a:rPr>
              <a:t>Events</a:t>
            </a:r>
            <a:r>
              <a:rPr lang="el-GR" dirty="0">
                <a:latin typeface="Arial" panose="020B0604020202020204" pitchFamily="34" charset="0"/>
                <a:cs typeface="Arial" panose="020B0604020202020204" pitchFamily="34" charset="0"/>
              </a:rPr>
              <a:t> &amp; </a:t>
            </a:r>
            <a:r>
              <a:rPr lang="el-GR" dirty="0" err="1">
                <a:latin typeface="Arial" panose="020B0604020202020204" pitchFamily="34" charset="0"/>
                <a:cs typeface="Arial" panose="020B0604020202020204" pitchFamily="34" charset="0"/>
              </a:rPr>
              <a:t>Campaigns</a:t>
            </a:r>
            <a:r>
              <a:rPr lang="el-GR" dirty="0" smtClean="0">
                <a:latin typeface="Arial" panose="020B0604020202020204" pitchFamily="34" charset="0"/>
                <a:cs typeface="Arial" panose="020B0604020202020204" pitchFamily="34" charset="0"/>
              </a:rPr>
              <a:t>)</a:t>
            </a:r>
          </a:p>
          <a:p>
            <a:r>
              <a:rPr lang="el-GR"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Gamified Learning</a:t>
            </a:r>
            <a:r>
              <a:rPr lang="en-US" dirty="0" smtClean="0">
                <a:latin typeface="Arial" panose="020B0604020202020204" pitchFamily="34" charset="0"/>
                <a:cs typeface="Arial" panose="020B0604020202020204" pitchFamily="34" charset="0"/>
              </a:rPr>
              <a:t>)</a:t>
            </a:r>
            <a:endParaRPr lang="el-GR" dirty="0" smtClean="0">
              <a:latin typeface="Arial" panose="020B0604020202020204" pitchFamily="34" charset="0"/>
              <a:cs typeface="Arial" panose="020B0604020202020204" pitchFamily="34" charset="0"/>
            </a:endParaRPr>
          </a:p>
          <a:p>
            <a:endParaRPr lang="el-GR" dirty="0"/>
          </a:p>
        </p:txBody>
      </p:sp>
    </p:spTree>
    <p:extLst>
      <p:ext uri="{BB962C8B-B14F-4D97-AF65-F5344CB8AC3E}">
        <p14:creationId xmlns:p14="http://schemas.microsoft.com/office/powerpoint/2010/main" val="251832925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Arial Black" panose="020B0A04020102020204" pitchFamily="34" charset="0"/>
              </a:rPr>
              <a:t>How the App Works</a:t>
            </a:r>
            <a:endParaRPr lang="el-GR" sz="3200" dirty="0">
              <a:latin typeface="Arial Black" panose="020B0A04020102020204" pitchFamily="34" charset="0"/>
            </a:endParaRPr>
          </a:p>
        </p:txBody>
      </p:sp>
      <p:sp>
        <p:nvSpPr>
          <p:cNvPr id="3" name="Content Placeholder 2"/>
          <p:cNvSpPr>
            <a:spLocks noGrp="1"/>
          </p:cNvSpPr>
          <p:nvPr>
            <p:ph idx="1"/>
          </p:nvPr>
        </p:nvSpPr>
        <p:spPr>
          <a:xfrm>
            <a:off x="1103312" y="1238866"/>
            <a:ext cx="8946541" cy="5551292"/>
          </a:xfrm>
        </p:spPr>
        <p:txBody>
          <a:bodyPr/>
          <a:lstStyle/>
          <a:p>
            <a:r>
              <a:rPr lang="en-US" b="1" dirty="0" smtClean="0">
                <a:latin typeface="Arial" panose="020B0604020202020204" pitchFamily="34" charset="0"/>
                <a:cs typeface="Arial" panose="020B0604020202020204" pitchFamily="34" charset="0"/>
              </a:rPr>
              <a:t>Sign </a:t>
            </a:r>
            <a:r>
              <a:rPr lang="en-US" b="1" dirty="0">
                <a:latin typeface="Arial" panose="020B0604020202020204" pitchFamily="34" charset="0"/>
                <a:cs typeface="Arial" panose="020B0604020202020204" pitchFamily="34" charset="0"/>
              </a:rPr>
              <a:t>Up and Create Account:</a:t>
            </a:r>
            <a:r>
              <a:rPr lang="en-US" dirty="0">
                <a:latin typeface="Arial" panose="020B0604020202020204" pitchFamily="34" charset="0"/>
                <a:cs typeface="Arial" panose="020B0604020202020204" pitchFamily="34" charset="0"/>
              </a:rPr>
              <a:t> Users can register on the app either via email or by using their social networks (Facebook, Google)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Locate </a:t>
            </a:r>
            <a:r>
              <a:rPr lang="en-US" b="1" dirty="0">
                <a:latin typeface="Arial" panose="020B0604020202020204" pitchFamily="34" charset="0"/>
                <a:cs typeface="Arial" panose="020B0604020202020204" pitchFamily="34" charset="0"/>
              </a:rPr>
              <a:t>Recycling Bin via Digital Map:</a:t>
            </a:r>
            <a:r>
              <a:rPr lang="en-US" dirty="0">
                <a:latin typeface="Arial" panose="020B0604020202020204" pitchFamily="34" charset="0"/>
                <a:cs typeface="Arial" panose="020B0604020202020204" pitchFamily="34" charset="0"/>
              </a:rPr>
              <a:t> Users open the app’s map to see where the nearest recycling bins are </a:t>
            </a:r>
            <a:r>
              <a:rPr lang="en-US" dirty="0" smtClean="0">
                <a:latin typeface="Arial" panose="020B0604020202020204" pitchFamily="34" charset="0"/>
                <a:cs typeface="Arial" panose="020B0604020202020204" pitchFamily="34" charset="0"/>
              </a:rPr>
              <a:t>located</a:t>
            </a:r>
          </a:p>
          <a:p>
            <a:r>
              <a:rPr lang="en-US" b="1" dirty="0">
                <a:latin typeface="Arial" panose="020B0604020202020204" pitchFamily="34" charset="0"/>
                <a:cs typeface="Arial" panose="020B0604020202020204" pitchFamily="34" charset="0"/>
              </a:rPr>
              <a:t>"Recycling Guide and Product Scanning (Barcode Scanning):</a:t>
            </a:r>
            <a:r>
              <a:rPr lang="en-US" dirty="0">
                <a:latin typeface="Arial" panose="020B0604020202020204" pitchFamily="34" charset="0"/>
                <a:cs typeface="Arial" panose="020B0604020202020204" pitchFamily="34" charset="0"/>
              </a:rPr>
              <a:t> Users can scan a product's barcode using their phone's </a:t>
            </a:r>
            <a:r>
              <a:rPr lang="en-US" dirty="0" smtClean="0">
                <a:latin typeface="Arial" panose="020B0604020202020204" pitchFamily="34" charset="0"/>
                <a:cs typeface="Arial" panose="020B0604020202020204" pitchFamily="34" charset="0"/>
              </a:rPr>
              <a:t>camera</a:t>
            </a:r>
          </a:p>
          <a:p>
            <a:r>
              <a:rPr lang="en-US" b="1" dirty="0">
                <a:latin typeface="Arial" panose="020B0604020202020204" pitchFamily="34" charset="0"/>
                <a:cs typeface="Arial" panose="020B0604020202020204" pitchFamily="34" charset="0"/>
              </a:rPr>
              <a:t>"Record Recycling and Earn Points:</a:t>
            </a:r>
            <a:r>
              <a:rPr lang="en-US" dirty="0">
                <a:latin typeface="Arial" panose="020B0604020202020204" pitchFamily="34" charset="0"/>
                <a:cs typeface="Arial" panose="020B0604020202020204" pitchFamily="34" charset="0"/>
              </a:rPr>
              <a:t> After recycling, users log their action on the app by clicking the 'Record Recycling' button. Users earn points for each entry, which can be redeemed for rewards or discounts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38930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6406" y="294968"/>
            <a:ext cx="8946541" cy="4219021"/>
          </a:xfrm>
        </p:spPr>
        <p:txBody>
          <a:bodyPr/>
          <a:lstStyle/>
          <a:p>
            <a:r>
              <a:rPr lang="en-US" b="1" dirty="0">
                <a:latin typeface="Arial" panose="020B0604020202020204" pitchFamily="34" charset="0"/>
                <a:cs typeface="Arial" panose="020B0604020202020204" pitchFamily="34" charset="0"/>
              </a:rPr>
              <a:t>Data Analysis and Personal Report:</a:t>
            </a:r>
            <a:r>
              <a:rPr lang="en-US" dirty="0">
                <a:latin typeface="Arial" panose="020B0604020202020204" pitchFamily="34" charset="0"/>
                <a:cs typeface="Arial" panose="020B0604020202020204" pitchFamily="34" charset="0"/>
              </a:rPr>
              <a:t> The app provides reports and statistics for each user, such as the total amount of materials recycled and the environmental impact (e.g., how much CO₂ emissions were avoided</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Feedback </a:t>
            </a:r>
            <a:r>
              <a:rPr lang="en-US" dirty="0">
                <a:latin typeface="Arial" panose="020B0604020202020204" pitchFamily="34" charset="0"/>
                <a:cs typeface="Arial" panose="020B0604020202020204" pitchFamily="34" charset="0"/>
              </a:rPr>
              <a:t>and Bin Reports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0516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Arial Black" panose="020B0A04020102020204" pitchFamily="34" charset="0"/>
              </a:rPr>
              <a:t>Technologies We Use</a:t>
            </a:r>
            <a:endParaRPr lang="el-GR" sz="3200" dirty="0">
              <a:latin typeface="Arial Black" panose="020B0A04020102020204" pitchFamily="34" charset="0"/>
            </a:endParaRPr>
          </a:p>
        </p:txBody>
      </p:sp>
      <p:sp>
        <p:nvSpPr>
          <p:cNvPr id="3" name="Text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Mobile App Development</a:t>
            </a:r>
            <a:endParaRPr lang="el-GR"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15"/>
          </p:nvPr>
        </p:nvSpPr>
        <p:spPr/>
        <p:txBody>
          <a:bodyPr>
            <a:norm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Flutter</a:t>
            </a:r>
            <a:r>
              <a:rPr lang="en-US" sz="2000" dirty="0">
                <a:latin typeface="Arial" panose="020B0604020202020204" pitchFamily="34" charset="0"/>
                <a:cs typeface="Arial" panose="020B0604020202020204" pitchFamily="34" charset="0"/>
              </a:rPr>
              <a:t> </a:t>
            </a:r>
            <a:r>
              <a:rPr lang="el-GR" sz="2000" dirty="0">
                <a:latin typeface="Arial" panose="020B0604020202020204" pitchFamily="34" charset="0"/>
                <a:cs typeface="Arial" panose="020B0604020202020204" pitchFamily="34" charset="0"/>
              </a:rPr>
              <a:t>ή </a:t>
            </a:r>
            <a:r>
              <a:rPr lang="en-US" sz="2000" b="1" dirty="0">
                <a:latin typeface="Arial" panose="020B0604020202020204" pitchFamily="34" charset="0"/>
                <a:cs typeface="Arial" panose="020B0604020202020204" pitchFamily="34" charset="0"/>
              </a:rPr>
              <a:t>React </a:t>
            </a:r>
            <a:r>
              <a:rPr lang="en-US" sz="2000" b="1" dirty="0" smtClean="0">
                <a:latin typeface="Arial" panose="020B0604020202020204" pitchFamily="34" charset="0"/>
                <a:cs typeface="Arial" panose="020B0604020202020204" pitchFamily="34" charset="0"/>
              </a:rPr>
              <a:t>Native</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Android </a:t>
            </a:r>
            <a:r>
              <a:rPr lang="en-US" sz="2000" dirty="0" smtClean="0">
                <a:latin typeface="Arial" panose="020B0604020202020204" pitchFamily="34" charset="0"/>
                <a:cs typeface="Arial" panose="020B0604020202020204" pitchFamily="34" charset="0"/>
              </a:rPr>
              <a:t>Studio</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Swift (iOS)</a:t>
            </a:r>
            <a:endParaRPr lang="el-GR" sz="20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p:txBody>
          <a:bodyPr/>
          <a:lstStyle/>
          <a:p>
            <a:r>
              <a:rPr lang="en-US" sz="2000" dirty="0">
                <a:latin typeface="Arial" panose="020B0604020202020204" pitchFamily="34" charset="0"/>
                <a:cs typeface="Arial" panose="020B0604020202020204" pitchFamily="34" charset="0"/>
              </a:rPr>
              <a:t>Database &amp; Cloud Services</a:t>
            </a:r>
            <a:endParaRPr lang="el-GR" sz="2000"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16"/>
          </p:nvPr>
        </p:nvSpPr>
        <p:spPr/>
        <p:txBody>
          <a:bodyPr>
            <a:normAutofit/>
          </a:bodyPr>
          <a:lstStyle/>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Firebase</a:t>
            </a:r>
          </a:p>
          <a:p>
            <a:pPr marL="285750" indent="-28575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SQLite</a:t>
            </a: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Google Cloud Platform (GCP)</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or </a:t>
            </a:r>
            <a:r>
              <a:rPr lang="en-US" sz="2000" b="1" dirty="0" smtClean="0">
                <a:latin typeface="Arial" panose="020B0604020202020204" pitchFamily="34" charset="0"/>
                <a:cs typeface="Arial" panose="020B0604020202020204" pitchFamily="34" charset="0"/>
              </a:rPr>
              <a:t>Amazon </a:t>
            </a:r>
            <a:r>
              <a:rPr lang="en-US" sz="2000" b="1" dirty="0">
                <a:latin typeface="Arial" panose="020B0604020202020204" pitchFamily="34" charset="0"/>
                <a:cs typeface="Arial" panose="020B0604020202020204" pitchFamily="34" charset="0"/>
              </a:rPr>
              <a:t>Web Services (AWS)</a:t>
            </a:r>
            <a:endParaRPr lang="el-GR" sz="2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3"/>
          </p:nvPr>
        </p:nvSpPr>
        <p:spPr/>
        <p:txBody>
          <a:bodyPr/>
          <a:lstStyle/>
          <a:p>
            <a:r>
              <a:rPr lang="en-US" sz="2000" dirty="0">
                <a:latin typeface="Arial" panose="020B0604020202020204" pitchFamily="34" charset="0"/>
                <a:cs typeface="Arial" panose="020B0604020202020204" pitchFamily="34" charset="0"/>
              </a:rPr>
              <a:t>API &amp; Libraries</a:t>
            </a:r>
            <a:endParaRPr lang="el-GR" sz="2000" dirty="0">
              <a:latin typeface="Arial" panose="020B0604020202020204" pitchFamily="34" charset="0"/>
              <a:cs typeface="Arial" panose="020B0604020202020204" pitchFamily="34" charset="0"/>
            </a:endParaRPr>
          </a:p>
        </p:txBody>
      </p:sp>
      <p:sp>
        <p:nvSpPr>
          <p:cNvPr id="8" name="Text Placeholder 7"/>
          <p:cNvSpPr>
            <a:spLocks noGrp="1"/>
          </p:cNvSpPr>
          <p:nvPr>
            <p:ph type="body" sz="half" idx="17"/>
          </p:nvPr>
        </p:nvSpPr>
        <p:spPr/>
        <p:txBody>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Google Maps </a:t>
            </a:r>
            <a:r>
              <a:rPr lang="en-US" sz="2000" dirty="0" smtClean="0">
                <a:latin typeface="Arial" panose="020B0604020202020204" pitchFamily="34" charset="0"/>
                <a:cs typeface="Arial" panose="020B0604020202020204" pitchFamily="34" charset="0"/>
              </a:rPr>
              <a:t>AP</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ZXing</a:t>
            </a:r>
            <a:r>
              <a:rPr lang="en-US" sz="2000" dirty="0">
                <a:latin typeface="Arial" panose="020B0604020202020204" pitchFamily="34" charset="0"/>
                <a:cs typeface="Arial" panose="020B0604020202020204" pitchFamily="34" charset="0"/>
              </a:rPr>
              <a:t> (Zebra Crossing</a:t>
            </a:r>
            <a:r>
              <a:rPr lang="en-US" dirty="0" smtClean="0"/>
              <a:t>)</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95795779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23" y="-644562"/>
            <a:ext cx="9404723" cy="1400530"/>
          </a:xfrm>
        </p:spPr>
        <p:txBody>
          <a:bodyPr/>
          <a:lstStyle/>
          <a:p>
            <a:endParaRPr lang="el-GR"/>
          </a:p>
        </p:txBody>
      </p:sp>
      <p:sp>
        <p:nvSpPr>
          <p:cNvPr id="3" name="Text Placeholder 2"/>
          <p:cNvSpPr>
            <a:spLocks noGrp="1"/>
          </p:cNvSpPr>
          <p:nvPr>
            <p:ph type="body" idx="1"/>
          </p:nvPr>
        </p:nvSpPr>
        <p:spPr>
          <a:xfrm>
            <a:off x="632947" y="1037303"/>
            <a:ext cx="2946866" cy="576262"/>
          </a:xfrm>
        </p:spPr>
        <p:txBody>
          <a:bodyPr/>
          <a:lstStyle/>
          <a:p>
            <a:r>
              <a:rPr lang="en-US" sz="2000" dirty="0">
                <a:latin typeface="Arial" panose="020B0604020202020204" pitchFamily="34" charset="0"/>
                <a:cs typeface="Arial" panose="020B0604020202020204" pitchFamily="34" charset="0"/>
              </a:rPr>
              <a:t>User Interface Design</a:t>
            </a:r>
            <a:endParaRPr lang="el-GR" sz="20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15"/>
          </p:nvPr>
        </p:nvSpPr>
        <p:spPr>
          <a:xfrm>
            <a:off x="651509" y="1894900"/>
            <a:ext cx="2927350" cy="3589338"/>
          </a:xfrm>
        </p:spPr>
        <p:txBody>
          <a:bodyPr>
            <a:normAutofit/>
          </a:bodyPr>
          <a:lstStyle/>
          <a:p>
            <a:pPr marL="285750" indent="-285750">
              <a:buFont typeface="Arial" panose="020B0604020202020204" pitchFamily="34" charset="0"/>
              <a:buChar char="•"/>
            </a:pPr>
            <a:r>
              <a:rPr lang="en-US" sz="2000" b="1" dirty="0" err="1" smtClean="0">
                <a:latin typeface="Arial" panose="020B0604020202020204" pitchFamily="34" charset="0"/>
                <a:cs typeface="Arial" panose="020B0604020202020204" pitchFamily="34" charset="0"/>
              </a:rPr>
              <a:t>Figma</a:t>
            </a:r>
            <a:r>
              <a:rPr lang="en-US" sz="2000" dirty="0" smtClean="0">
                <a:latin typeface="Arial" panose="020B0604020202020204" pitchFamily="34" charset="0"/>
                <a:cs typeface="Arial" panose="020B0604020202020204" pitchFamily="34" charset="0"/>
              </a:rPr>
              <a:t> or</a:t>
            </a:r>
            <a:r>
              <a:rPr lang="el-GR" sz="2000"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Adobe </a:t>
            </a:r>
            <a:r>
              <a:rPr lang="en-US" sz="2000" b="1" dirty="0" smtClean="0">
                <a:latin typeface="Arial" panose="020B0604020202020204" pitchFamily="34" charset="0"/>
                <a:cs typeface="Arial" panose="020B0604020202020204" pitchFamily="34" charset="0"/>
              </a:rPr>
              <a:t>XD</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Material Design</a:t>
            </a:r>
            <a:endParaRPr lang="el-GR" sz="20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3873106" y="1080453"/>
            <a:ext cx="2936241" cy="576262"/>
          </a:xfrm>
        </p:spPr>
        <p:txBody>
          <a:bodyPr/>
          <a:lstStyle/>
          <a:p>
            <a:r>
              <a:rPr lang="en-US" dirty="0"/>
              <a:t>Analytics &amp; Monitoring</a:t>
            </a:r>
            <a:endParaRPr lang="el-GR" dirty="0"/>
          </a:p>
        </p:txBody>
      </p:sp>
      <p:sp>
        <p:nvSpPr>
          <p:cNvPr id="6" name="Text Placeholder 5"/>
          <p:cNvSpPr>
            <a:spLocks noGrp="1"/>
          </p:cNvSpPr>
          <p:nvPr>
            <p:ph type="body" sz="half" idx="16"/>
          </p:nvPr>
        </p:nvSpPr>
        <p:spPr>
          <a:xfrm>
            <a:off x="3873106" y="1894900"/>
            <a:ext cx="2946794" cy="3589338"/>
          </a:xfrm>
        </p:spPr>
        <p:txBody>
          <a:bodyPr>
            <a:norm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Google </a:t>
            </a:r>
            <a:r>
              <a:rPr lang="en-US" sz="2000" dirty="0" smtClean="0">
                <a:latin typeface="Arial" panose="020B0604020202020204" pitchFamily="34" charset="0"/>
                <a:cs typeface="Arial" panose="020B0604020202020204" pitchFamily="34" charset="0"/>
              </a:rPr>
              <a:t>Analytics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Firebase </a:t>
            </a:r>
            <a:r>
              <a:rPr lang="en-US" sz="2000" dirty="0" err="1">
                <a:latin typeface="Arial" panose="020B0604020202020204" pitchFamily="34" charset="0"/>
                <a:cs typeface="Arial" panose="020B0604020202020204" pitchFamily="34" charset="0"/>
              </a:rPr>
              <a:t>Crashlytics</a:t>
            </a:r>
            <a:endParaRPr lang="el-GR" sz="2000" dirty="0">
              <a:latin typeface="Arial" panose="020B0604020202020204" pitchFamily="34" charset="0"/>
              <a:cs typeface="Arial" panose="020B0604020202020204" pitchFamily="34" charset="0"/>
            </a:endParaRPr>
          </a:p>
        </p:txBody>
      </p:sp>
      <p:sp>
        <p:nvSpPr>
          <p:cNvPr id="7" name="Text Placeholder 6"/>
          <p:cNvSpPr>
            <a:spLocks noGrp="1"/>
          </p:cNvSpPr>
          <p:nvPr>
            <p:ph type="body" sz="quarter" idx="13"/>
          </p:nvPr>
        </p:nvSpPr>
        <p:spPr>
          <a:xfrm>
            <a:off x="7124700" y="1080453"/>
            <a:ext cx="2932113" cy="576262"/>
          </a:xfrm>
        </p:spPr>
        <p:txBody>
          <a:bodyPr/>
          <a:lstStyle/>
          <a:p>
            <a:r>
              <a:rPr lang="en-US" dirty="0"/>
              <a:t>Machine Learning &amp; AI</a:t>
            </a:r>
            <a:endParaRPr lang="el-GR" dirty="0"/>
          </a:p>
        </p:txBody>
      </p:sp>
      <p:sp>
        <p:nvSpPr>
          <p:cNvPr id="8" name="Text Placeholder 7"/>
          <p:cNvSpPr>
            <a:spLocks noGrp="1"/>
          </p:cNvSpPr>
          <p:nvPr>
            <p:ph type="body" sz="half" idx="17"/>
          </p:nvPr>
        </p:nvSpPr>
        <p:spPr>
          <a:xfrm>
            <a:off x="7124700" y="1894900"/>
            <a:ext cx="2932113" cy="3589338"/>
          </a:xfrm>
        </p:spPr>
        <p:txBody>
          <a:bodyPr>
            <a:normAutofit/>
          </a:bodyPr>
          <a:lstStyle/>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TensorFlow</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Lite</a:t>
            </a:r>
          </a:p>
          <a:p>
            <a:pPr marL="285750" indent="-285750">
              <a:buFont typeface="Arial" panose="020B0604020202020204" pitchFamily="34" charset="0"/>
              <a:buChar char="•"/>
            </a:pPr>
            <a:r>
              <a:rPr lang="en-US" sz="2000" dirty="0" err="1">
                <a:latin typeface="Arial" panose="020B0604020202020204" pitchFamily="34" charset="0"/>
                <a:cs typeface="Arial" panose="020B0604020202020204" pitchFamily="34" charset="0"/>
              </a:rPr>
              <a:t>OpenCV</a:t>
            </a:r>
            <a:endParaRPr lang="el-G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433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 </a:t>
            </a:r>
            <a:r>
              <a:rPr lang="en-US" sz="3200" dirty="0">
                <a:latin typeface="Arial Black" panose="020B0A04020102020204" pitchFamily="34" charset="0"/>
              </a:rPr>
              <a:t>Benefits &amp; Impact</a:t>
            </a:r>
            <a:endParaRPr lang="el-GR" sz="3200"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Reduction of waste and increase in recycling on </a:t>
            </a:r>
            <a:r>
              <a:rPr lang="en-US" dirty="0" smtClean="0">
                <a:latin typeface="Arial" panose="020B0604020202020204" pitchFamily="34" charset="0"/>
                <a:cs typeface="Arial" panose="020B0604020202020204" pitchFamily="34" charset="0"/>
              </a:rPr>
              <a:t>campus</a:t>
            </a:r>
          </a:p>
          <a:p>
            <a:r>
              <a:rPr lang="en-US" dirty="0">
                <a:latin typeface="Arial" panose="020B0604020202020204" pitchFamily="34" charset="0"/>
                <a:cs typeface="Arial" panose="020B0604020202020204" pitchFamily="34" charset="0"/>
              </a:rPr>
              <a:t>Raising student awareness about </a:t>
            </a:r>
            <a:r>
              <a:rPr lang="en-US" dirty="0" smtClean="0">
                <a:latin typeface="Arial" panose="020B0604020202020204" pitchFamily="34" charset="0"/>
                <a:cs typeface="Arial" panose="020B0604020202020204" pitchFamily="34" charset="0"/>
              </a:rPr>
              <a:t>sustainability</a:t>
            </a:r>
          </a:p>
          <a:p>
            <a:r>
              <a:rPr lang="en-US" dirty="0">
                <a:latin typeface="Arial" panose="020B0604020202020204" pitchFamily="34" charset="0"/>
                <a:cs typeface="Arial" panose="020B0604020202020204" pitchFamily="34" charset="0"/>
              </a:rPr>
              <a:t>Creating a greener </a:t>
            </a:r>
            <a:r>
              <a:rPr lang="en-US" dirty="0" smtClean="0">
                <a:latin typeface="Arial" panose="020B0604020202020204" pitchFamily="34" charset="0"/>
                <a:cs typeface="Arial" panose="020B0604020202020204" pitchFamily="34" charset="0"/>
              </a:rPr>
              <a:t>campus</a:t>
            </a:r>
          </a:p>
          <a:p>
            <a:r>
              <a:rPr lang="en-US" dirty="0">
                <a:latin typeface="Arial" panose="020B0604020202020204" pitchFamily="34" charset="0"/>
                <a:cs typeface="Arial" panose="020B0604020202020204" pitchFamily="34" charset="0"/>
              </a:rPr>
              <a:t>Incentives for more responsible behavior from students</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4630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90</TotalTime>
  <Words>545</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Century Gothic</vt:lpstr>
      <vt:lpstr>Wingdings 3</vt:lpstr>
      <vt:lpstr>Ion</vt:lpstr>
      <vt:lpstr> Green Recycle: An App for Sustainable Recycling on Campus </vt:lpstr>
      <vt:lpstr>INTRODUCTION </vt:lpstr>
      <vt:lpstr>SOLUTION</vt:lpstr>
      <vt:lpstr>Key Features  </vt:lpstr>
      <vt:lpstr>How the App Works</vt:lpstr>
      <vt:lpstr>PowerPoint Presentation</vt:lpstr>
      <vt:lpstr>Technologies We Use</vt:lpstr>
      <vt:lpstr>PowerPoint Presentation</vt:lpstr>
      <vt:lpstr> Benefits &amp; Impact</vt:lpstr>
      <vt:lpstr>Implementation Plan for the Green Recycle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Vasilis Doulos</dc:creator>
  <cp:lastModifiedBy>Vasilis Doulos</cp:lastModifiedBy>
  <cp:revision>11</cp:revision>
  <dcterms:created xsi:type="dcterms:W3CDTF">2024-11-14T13:31:45Z</dcterms:created>
  <dcterms:modified xsi:type="dcterms:W3CDTF">2024-11-14T15:01:51Z</dcterms:modified>
</cp:coreProperties>
</file>